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68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9" Type="http://schemas.openxmlformats.org/officeDocument/2006/relationships/image" Target="../media/image11.emf"/><Relationship Id="rId3" Type="http://schemas.openxmlformats.org/officeDocument/2006/relationships/image" Target="../media/image5.emf"/><Relationship Id="rId6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6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Relationship Id="rId5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Relationship Id="rId5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7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COMPUTING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ANTI-DERIVATIVES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(Integration by </a:t>
            </a:r>
            <a:r>
              <a:rPr lang="en-US" sz="3200" b="1" dirty="0" smtClean="0">
                <a:solidFill>
                  <a:srgbClr val="FF0000"/>
                </a:solidFill>
              </a:rPr>
              <a:t>PARTS </a:t>
            </a:r>
            <a:r>
              <a:rPr lang="en-US" sz="3200" b="1" dirty="0" smtClean="0">
                <a:solidFill>
                  <a:srgbClr val="008000"/>
                </a:solidFill>
              </a:rPr>
              <a:t>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224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computation of anti-derivatives is just an in-</a:t>
            </a:r>
            <a:r>
              <a:rPr lang="en-US" b="1" dirty="0" err="1" smtClean="0">
                <a:solidFill>
                  <a:srgbClr val="0000FF"/>
                </a:solidFill>
              </a:rPr>
              <a:t>tellectual</a:t>
            </a:r>
            <a:r>
              <a:rPr lang="en-US" b="1" dirty="0" smtClean="0">
                <a:solidFill>
                  <a:srgbClr val="0000FF"/>
                </a:solidFill>
              </a:rPr>
              <a:t> challenge, we know how to </a:t>
            </a:r>
            <a:r>
              <a:rPr lang="en-US" b="1" dirty="0" smtClean="0">
                <a:solidFill>
                  <a:srgbClr val="FF0000"/>
                </a:solidFill>
              </a:rPr>
              <a:t>take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deriv-atives</a:t>
            </a:r>
            <a:r>
              <a:rPr lang="en-US" b="1" dirty="0" smtClean="0">
                <a:solidFill>
                  <a:srgbClr val="0000FF"/>
                </a:solidFill>
              </a:rPr>
              <a:t>, but 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can we </a:t>
            </a:r>
            <a:r>
              <a:rPr lang="en-US" b="1" dirty="0" smtClean="0">
                <a:solidFill>
                  <a:srgbClr val="FF0000"/>
                </a:solidFill>
              </a:rPr>
              <a:t>invert</a:t>
            </a:r>
            <a:r>
              <a:rPr lang="en-US" b="1" dirty="0" smtClean="0">
                <a:solidFill>
                  <a:srgbClr val="0000FF"/>
                </a:solidFill>
              </a:rPr>
              <a:t> the process? We call this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Computing the indefinite integral                         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last presentation we have seen a few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indefinite integrals </a:t>
            </a:r>
            <a:r>
              <a:rPr lang="en-US" b="1" dirty="0" smtClean="0">
                <a:solidFill>
                  <a:srgbClr val="0000FF"/>
                </a:solidFill>
              </a:rPr>
              <a:t>(we called them </a:t>
            </a:r>
            <a:r>
              <a:rPr lang="en-US" b="1" dirty="0" smtClean="0">
                <a:solidFill>
                  <a:srgbClr val="FF0000"/>
                </a:solidFill>
              </a:rPr>
              <a:t>bricks</a:t>
            </a:r>
            <a:r>
              <a:rPr lang="en-US" b="1" dirty="0" smtClean="0">
                <a:solidFill>
                  <a:srgbClr val="0000FF"/>
                </a:solidFill>
              </a:rPr>
              <a:t>), but they did not include the anti-derivative of many functions! We are going to try and do better !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213" y="3471291"/>
            <a:ext cx="1920875" cy="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36000" cy="637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pays off to look at differentiation and integration as inverse processes, that is, if we apply each in order we end up (</a:t>
            </a:r>
            <a:r>
              <a:rPr lang="en-US" b="1" dirty="0" smtClean="0">
                <a:solidFill>
                  <a:srgbClr val="008000"/>
                </a:solidFill>
              </a:rPr>
              <a:t>essentially</a:t>
            </a:r>
            <a:r>
              <a:rPr lang="en-US" b="1" dirty="0" smtClean="0">
                <a:solidFill>
                  <a:srgbClr val="0000FF"/>
                </a:solidFill>
              </a:rPr>
              <a:t>) where we started.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First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then I gives us “</a:t>
            </a:r>
            <a:r>
              <a:rPr lang="en-US" b="1" dirty="0" smtClean="0">
                <a:solidFill>
                  <a:srgbClr val="FF0000"/>
                </a:solidFill>
              </a:rPr>
              <a:t>where we started + C</a:t>
            </a:r>
            <a:r>
              <a:rPr lang="en-US" b="1" dirty="0" smtClean="0">
                <a:solidFill>
                  <a:srgbClr val="0000FF"/>
                </a:solidFill>
              </a:rPr>
              <a:t>”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97" y="2096777"/>
            <a:ext cx="5510606" cy="387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7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86800" cy="635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First I then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gives us “where we started.”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very simple observation is going to give us a fair amount of power, because we know how D works, and we can essentially take advantage of “undoing” it !  Here we go.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79" y="240729"/>
            <a:ext cx="5009642" cy="351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4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852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know how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works on products (the </a:t>
            </a:r>
            <a:r>
              <a:rPr lang="en-US" b="1" dirty="0" smtClean="0">
                <a:solidFill>
                  <a:srgbClr val="FF0000"/>
                </a:solidFill>
              </a:rPr>
              <a:t>product rule</a:t>
            </a:r>
            <a:r>
              <a:rPr lang="en-US" b="1" dirty="0" smtClean="0">
                <a:solidFill>
                  <a:srgbClr val="0000FF"/>
                </a:solidFill>
              </a:rPr>
              <a:t>.) It says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Apply      to both sides (remember that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here you started (</a:t>
            </a:r>
            <a:r>
              <a:rPr lang="en-US" b="1" dirty="0" smtClean="0">
                <a:solidFill>
                  <a:srgbClr val="008000"/>
                </a:solidFill>
              </a:rPr>
              <a:t>never mind  C !</a:t>
            </a:r>
            <a:r>
              <a:rPr lang="en-US" b="1" dirty="0" smtClean="0">
                <a:solidFill>
                  <a:srgbClr val="0000FF"/>
                </a:solidFill>
              </a:rPr>
              <a:t>). We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Since, luckily, the      process is additive, we get (replacing the symbol        with     )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hich we rewrite as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1461961"/>
            <a:ext cx="8851392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897" y="2081340"/>
            <a:ext cx="276606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1289" y="2074482"/>
            <a:ext cx="1014222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339" y="3265361"/>
            <a:ext cx="8697722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0097" y="3938969"/>
            <a:ext cx="276606" cy="399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5097" y="4486022"/>
            <a:ext cx="276606" cy="399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460" y="4334891"/>
            <a:ext cx="660781" cy="8298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890" y="5079619"/>
            <a:ext cx="8186420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0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304800"/>
            <a:ext cx="8636000" cy="6324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Now what</a:t>
            </a:r>
            <a:r>
              <a:rPr lang="en-US" b="1" dirty="0" smtClean="0">
                <a:solidFill>
                  <a:srgbClr val="0000FF"/>
                </a:solidFill>
              </a:rPr>
              <a:t>? Well, in several </a:t>
            </a:r>
            <a:r>
              <a:rPr lang="en-US" b="1" dirty="0" smtClean="0">
                <a:solidFill>
                  <a:srgbClr val="660066"/>
                </a:solidFill>
              </a:rPr>
              <a:t>appropriate </a:t>
            </a:r>
            <a:r>
              <a:rPr lang="en-US" b="1" dirty="0" err="1" smtClean="0">
                <a:solidFill>
                  <a:srgbClr val="660066"/>
                </a:solidFill>
              </a:rPr>
              <a:t>circum</a:t>
            </a:r>
            <a:r>
              <a:rPr lang="en-US" b="1" dirty="0" smtClean="0">
                <a:solidFill>
                  <a:srgbClr val="660066"/>
                </a:solidFill>
              </a:rPr>
              <a:t>-stances</a:t>
            </a:r>
            <a:r>
              <a:rPr lang="en-US" b="1" dirty="0" smtClean="0">
                <a:solidFill>
                  <a:srgbClr val="0000FF"/>
                </a:solidFill>
              </a:rPr>
              <a:t>, if one chooses         </a:t>
            </a:r>
            <a:r>
              <a:rPr lang="en-US" b="1" dirty="0" smtClean="0">
                <a:solidFill>
                  <a:srgbClr val="660066"/>
                </a:solidFill>
              </a:rPr>
              <a:t>judiciously</a:t>
            </a:r>
            <a:r>
              <a:rPr lang="en-US" b="1" dirty="0" smtClean="0">
                <a:solidFill>
                  <a:srgbClr val="0000FF"/>
                </a:solidFill>
              </a:rPr>
              <a:t>, the </a:t>
            </a:r>
            <a:r>
              <a:rPr lang="en-US" b="1" dirty="0" err="1" smtClean="0">
                <a:solidFill>
                  <a:srgbClr val="0000FF"/>
                </a:solidFill>
              </a:rPr>
              <a:t>indef-inite</a:t>
            </a:r>
            <a:r>
              <a:rPr lang="en-US" b="1" dirty="0" smtClean="0">
                <a:solidFill>
                  <a:srgbClr val="0000FF"/>
                </a:solidFill>
              </a:rPr>
              <a:t> integral one gets on the right-hand side is easier to compute than the left-hand side!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an example: you have to compute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Choose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whence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" y="609600"/>
            <a:ext cx="8186420" cy="754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28" y="2036128"/>
            <a:ext cx="491744" cy="537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485" y="4090200"/>
            <a:ext cx="2603170" cy="91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9481" y="4952200"/>
            <a:ext cx="6023864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3233" y="5754561"/>
            <a:ext cx="6223635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8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36000" cy="629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Therefore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check it out, take the derivative !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choose the “</a:t>
            </a:r>
            <a:r>
              <a:rPr lang="en-US" b="1" dirty="0" smtClean="0">
                <a:solidFill>
                  <a:srgbClr val="FF6600"/>
                </a:solidFill>
              </a:rPr>
              <a:t>unwise</a:t>
            </a:r>
            <a:r>
              <a:rPr lang="en-US" b="1" dirty="0" smtClean="0">
                <a:solidFill>
                  <a:srgbClr val="0000FF"/>
                </a:solidFill>
              </a:rPr>
              <a:t>”        , you end up with a worse integral than you started. </a:t>
            </a:r>
            <a:r>
              <a:rPr lang="en-US" b="1" dirty="0" smtClean="0">
                <a:solidFill>
                  <a:srgbClr val="008000"/>
                </a:solidFill>
              </a:rPr>
              <a:t>Try                      </a:t>
            </a:r>
            <a:r>
              <a:rPr lang="en-US" b="1" dirty="0" smtClean="0">
                <a:solidFill>
                  <a:srgbClr val="0000FF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Unfortunately I cannot tell you what </a:t>
            </a:r>
            <a:r>
              <a:rPr lang="en-US" b="1" dirty="0">
                <a:solidFill>
                  <a:srgbClr val="660066"/>
                </a:solidFill>
              </a:rPr>
              <a:t>appropriate </a:t>
            </a:r>
            <a:r>
              <a:rPr lang="en-US" b="1" dirty="0" smtClean="0">
                <a:solidFill>
                  <a:srgbClr val="660066"/>
                </a:solidFill>
              </a:rPr>
              <a:t>circumstances </a:t>
            </a:r>
            <a:r>
              <a:rPr lang="en-US" b="1" dirty="0" smtClean="0">
                <a:solidFill>
                  <a:srgbClr val="0000FF"/>
                </a:solidFill>
              </a:rPr>
              <a:t>means, nor what is the </a:t>
            </a:r>
            <a:r>
              <a:rPr lang="en-US" b="1" dirty="0" smtClean="0">
                <a:solidFill>
                  <a:srgbClr val="660066"/>
                </a:solidFill>
              </a:rPr>
              <a:t>judicious </a:t>
            </a:r>
            <a:r>
              <a:rPr lang="en-US" b="1" dirty="0" smtClean="0">
                <a:solidFill>
                  <a:srgbClr val="0000FF"/>
                </a:solidFill>
              </a:rPr>
              <a:t>choice of        , you just have to learn by </a:t>
            </a:r>
            <a:r>
              <a:rPr lang="en-US" b="1" dirty="0" err="1" smtClean="0">
                <a:solidFill>
                  <a:srgbClr val="0000FF"/>
                </a:solidFill>
              </a:rPr>
              <a:t>experi-ence</a:t>
            </a:r>
            <a:r>
              <a:rPr lang="en-US" b="1" dirty="0" smtClean="0">
                <a:solidFill>
                  <a:srgbClr val="0000FF"/>
                </a:solidFill>
              </a:rPr>
              <a:t>!  There is a mnemonic help I can share:  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88" y="1032891"/>
            <a:ext cx="7253224" cy="829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594" y="1947291"/>
            <a:ext cx="6746113" cy="829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28" y="5300028"/>
            <a:ext cx="491744" cy="537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928" y="3268028"/>
            <a:ext cx="491744" cy="537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8145" y="3735261"/>
            <a:ext cx="1997710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3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36000" cy="6273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Once I have decided (</a:t>
            </a:r>
            <a:r>
              <a:rPr lang="en-US" b="1" dirty="0" smtClean="0">
                <a:solidFill>
                  <a:srgbClr val="008000"/>
                </a:solidFill>
              </a:rPr>
              <a:t>rightly or wrongly </a:t>
            </a:r>
            <a:r>
              <a:rPr lang="en-US" b="1" dirty="0" smtClean="0">
                <a:solidFill>
                  <a:srgbClr val="0000FF"/>
                </a:solidFill>
              </a:rPr>
              <a:t>!) what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Is, I make myself this little figure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write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Your textbook delays this method to much later, p. 488, because it is most useful for integrating transcendental (exponents, logarithms) functions.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1193800"/>
            <a:ext cx="4317460" cy="2692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795" y="4198120"/>
            <a:ext cx="3534410" cy="829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928" y="334328"/>
            <a:ext cx="491744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1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7000</TotalTime>
  <Words>390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COMPUTING ANTI-DERIVATIVES (Integration by PARTS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788</cp:revision>
  <dcterms:created xsi:type="dcterms:W3CDTF">2011-08-21T14:29:24Z</dcterms:created>
  <dcterms:modified xsi:type="dcterms:W3CDTF">2011-11-13T16:25:25Z</dcterms:modified>
</cp:coreProperties>
</file>